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unknown"/>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9" r:id="rId7"/>
    <p:sldId id="270" r:id="rId8"/>
    <p:sldId id="261" r:id="rId9"/>
    <p:sldId id="262" r:id="rId10"/>
    <p:sldId id="267" r:id="rId11"/>
    <p:sldId id="266" r:id="rId12"/>
    <p:sldId id="278" r:id="rId13"/>
    <p:sldId id="268" r:id="rId14"/>
    <p:sldId id="265" r:id="rId15"/>
    <p:sldId id="271" r:id="rId16"/>
    <p:sldId id="272" r:id="rId17"/>
    <p:sldId id="273" r:id="rId18"/>
    <p:sldId id="274" r:id="rId19"/>
    <p:sldId id="279" r:id="rId20"/>
    <p:sldId id="275" r:id="rId21"/>
    <p:sldId id="280" r:id="rId22"/>
    <p:sldId id="276"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2" d="100"/>
          <a:sy n="72" d="100"/>
        </p:scale>
        <p:origin x="-1104" y="-102"/>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3757747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478905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2025441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540472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2159697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294681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3045644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3044196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233605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4011451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BD5F6B-46BB-41FB-A0CD-B9DA8AD0EF15}" type="datetimeFigureOut">
              <a:rPr lang="en-US" smtClean="0"/>
              <a:pPr/>
              <a:t>04/09/2021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3445242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D5F6B-46BB-41FB-A0CD-B9DA8AD0EF15}" type="datetimeFigureOut">
              <a:rPr lang="en-US" smtClean="0"/>
              <a:pPr/>
              <a:t>04/09/2021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FF76BE-CCC5-4B93-ABB3-FEF0DA922F0C}" type="slidenum">
              <a:rPr lang="en-US" smtClean="0"/>
              <a:pPr/>
              <a:t>‹#›</a:t>
            </a:fld>
            <a:endParaRPr lang="en-US"/>
          </a:p>
        </p:txBody>
      </p:sp>
    </p:spTree>
    <p:extLst>
      <p:ext uri="{BB962C8B-B14F-4D97-AF65-F5344CB8AC3E}">
        <p14:creationId xmlns:p14="http://schemas.microsoft.com/office/powerpoint/2010/main" xmlns="" val="222144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36" y="1981200"/>
            <a:ext cx="8839200" cy="2554545"/>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NHẢY CAO - </a:t>
            </a:r>
          </a:p>
          <a:p>
            <a:pPr algn="ctr"/>
            <a:r>
              <a:rPr lang="vi-VN"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BÀI THỂ DỤC</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29000" y="4343400"/>
            <a:ext cx="2286000" cy="25146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76201"/>
            <a:ext cx="2438400" cy="21336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05600" y="110838"/>
            <a:ext cx="2438400" cy="2133600"/>
          </a:xfrm>
          <a:prstGeom prst="rect">
            <a:avLst/>
          </a:prstGeom>
        </p:spPr>
      </p:pic>
    </p:spTree>
    <p:extLst>
      <p:ext uri="{BB962C8B-B14F-4D97-AF65-F5344CB8AC3E}">
        <p14:creationId xmlns:p14="http://schemas.microsoft.com/office/powerpoint/2010/main" xmlns="" val="2178373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5" y="228600"/>
            <a:ext cx="8991600" cy="1295400"/>
          </a:xfrm>
        </p:spPr>
        <p:txBody>
          <a:bodyPr>
            <a:noAutofit/>
          </a:bodyPr>
          <a:lstStyle/>
          <a:p>
            <a:r>
              <a:rPr lang="vi-VN" sz="5400" b="1" i="1" dirty="0" smtClean="0">
                <a:solidFill>
                  <a:srgbClr val="C00000"/>
                </a:solidFill>
              </a:rPr>
              <a:t>III. Đặc điểm môn nhảy cao</a:t>
            </a:r>
            <a:br>
              <a:rPr lang="vi-VN" sz="5400" b="1" i="1" dirty="0" smtClean="0">
                <a:solidFill>
                  <a:srgbClr val="C00000"/>
                </a:solidFill>
              </a:rPr>
            </a:br>
            <a:endParaRPr lang="en-US" sz="5400" dirty="0"/>
          </a:p>
        </p:txBody>
      </p:sp>
      <p:sp>
        <p:nvSpPr>
          <p:cNvPr id="3" name="Content Placeholder 2"/>
          <p:cNvSpPr>
            <a:spLocks noGrp="1"/>
          </p:cNvSpPr>
          <p:nvPr>
            <p:ph idx="1"/>
          </p:nvPr>
        </p:nvSpPr>
        <p:spPr>
          <a:xfrm>
            <a:off x="0" y="1600200"/>
            <a:ext cx="9144000" cy="4525963"/>
          </a:xfrm>
        </p:spPr>
        <p:txBody>
          <a:bodyPr/>
          <a:lstStyle/>
          <a:p>
            <a:pPr marL="0" indent="0">
              <a:lnSpc>
                <a:spcPct val="150000"/>
              </a:lnSpc>
              <a:buNone/>
            </a:pPr>
            <a:r>
              <a:rPr lang="vi-VN" dirty="0" smtClean="0"/>
              <a:t>2. Nhảy cao đòi hỏi Vđv phải gắn sức tối đa , linh hoạt phối hợp rất cao trong thời gian ngắn. Vì vậy nhảy cao còn được gọi là hoạt động sức mạnh bộc phát.</a:t>
            </a:r>
            <a:endParaRPr lang="en-US" dirty="0"/>
          </a:p>
        </p:txBody>
      </p:sp>
    </p:spTree>
    <p:extLst>
      <p:ext uri="{BB962C8B-B14F-4D97-AF65-F5344CB8AC3E}">
        <p14:creationId xmlns:p14="http://schemas.microsoft.com/office/powerpoint/2010/main" xmlns="" val="26420383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8991600" cy="1295400"/>
          </a:xfrm>
        </p:spPr>
        <p:txBody>
          <a:bodyPr>
            <a:noAutofit/>
          </a:bodyPr>
          <a:lstStyle/>
          <a:p>
            <a:r>
              <a:rPr lang="vi-VN" sz="5400" b="1" i="1" dirty="0" smtClean="0">
                <a:solidFill>
                  <a:srgbClr val="C00000"/>
                </a:solidFill>
              </a:rPr>
              <a:t>III. Đặc điểm môn nhảy cao</a:t>
            </a:r>
            <a:br>
              <a:rPr lang="vi-VN" sz="5400" b="1" i="1" dirty="0" smtClean="0">
                <a:solidFill>
                  <a:srgbClr val="C00000"/>
                </a:solidFill>
              </a:rPr>
            </a:br>
            <a:endParaRPr lang="en-US" sz="5400" dirty="0"/>
          </a:p>
        </p:txBody>
      </p:sp>
      <p:sp>
        <p:nvSpPr>
          <p:cNvPr id="3" name="Content Placeholder 2"/>
          <p:cNvSpPr>
            <a:spLocks noGrp="1"/>
          </p:cNvSpPr>
          <p:nvPr>
            <p:ph idx="1"/>
          </p:nvPr>
        </p:nvSpPr>
        <p:spPr>
          <a:xfrm>
            <a:off x="0" y="1600200"/>
            <a:ext cx="9144000" cy="4525963"/>
          </a:xfrm>
        </p:spPr>
        <p:txBody>
          <a:bodyPr/>
          <a:lstStyle/>
          <a:p>
            <a:pPr marL="0" indent="0">
              <a:lnSpc>
                <a:spcPct val="150000"/>
              </a:lnSpc>
              <a:buNone/>
            </a:pPr>
            <a:r>
              <a:rPr lang="vi-VN" dirty="0" smtClean="0"/>
              <a:t>3. Thành tích nhảy cao phụ thuộc vào:</a:t>
            </a:r>
          </a:p>
          <a:p>
            <a:pPr lvl="2">
              <a:lnSpc>
                <a:spcPct val="150000"/>
              </a:lnSpc>
              <a:buFontTx/>
              <a:buChar char="-"/>
            </a:pPr>
            <a:r>
              <a:rPr lang="vi-VN" sz="3200" dirty="0" smtClean="0"/>
              <a:t>Tốc độ chạy đà.</a:t>
            </a:r>
          </a:p>
          <a:p>
            <a:pPr lvl="2">
              <a:lnSpc>
                <a:spcPct val="150000"/>
              </a:lnSpc>
              <a:buFontTx/>
              <a:buChar char="-"/>
            </a:pPr>
            <a:r>
              <a:rPr lang="vi-VN" sz="3200" dirty="0" smtClean="0"/>
              <a:t>Độ chính xác, lực giậm nhảy.</a:t>
            </a:r>
          </a:p>
          <a:p>
            <a:pPr lvl="2">
              <a:lnSpc>
                <a:spcPct val="150000"/>
              </a:lnSpc>
              <a:buFontTx/>
              <a:buChar char="-"/>
            </a:pPr>
            <a:r>
              <a:rPr lang="vi-VN" sz="3200" dirty="0" smtClean="0"/>
              <a:t>Tốc độ bay và độ bay ban đầu</a:t>
            </a:r>
            <a:endParaRPr lang="en-US" sz="3200" dirty="0"/>
          </a:p>
        </p:txBody>
      </p:sp>
    </p:spTree>
    <p:extLst>
      <p:ext uri="{BB962C8B-B14F-4D97-AF65-F5344CB8AC3E}">
        <p14:creationId xmlns:p14="http://schemas.microsoft.com/office/powerpoint/2010/main" xmlns="" val="2642038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8991600" cy="1295400"/>
          </a:xfrm>
        </p:spPr>
        <p:txBody>
          <a:bodyPr>
            <a:noAutofit/>
          </a:bodyPr>
          <a:lstStyle/>
          <a:p>
            <a:r>
              <a:rPr lang="vi-VN" sz="5400" b="1" i="1" dirty="0" smtClean="0">
                <a:solidFill>
                  <a:srgbClr val="C00000"/>
                </a:solidFill>
              </a:rPr>
              <a:t>III. Đặc điểm môn nhảy cao</a:t>
            </a:r>
            <a:br>
              <a:rPr lang="vi-VN" sz="5400" b="1" i="1" dirty="0" smtClean="0">
                <a:solidFill>
                  <a:srgbClr val="C00000"/>
                </a:solidFill>
              </a:rPr>
            </a:br>
            <a:endParaRPr lang="en-US" sz="5400" dirty="0"/>
          </a:p>
        </p:txBody>
      </p:sp>
      <p:sp>
        <p:nvSpPr>
          <p:cNvPr id="3" name="Content Placeholder 2"/>
          <p:cNvSpPr>
            <a:spLocks noGrp="1"/>
          </p:cNvSpPr>
          <p:nvPr>
            <p:ph idx="1"/>
          </p:nvPr>
        </p:nvSpPr>
        <p:spPr>
          <a:xfrm>
            <a:off x="0" y="1600200"/>
            <a:ext cx="9144000" cy="4525963"/>
          </a:xfrm>
        </p:spPr>
        <p:txBody>
          <a:bodyPr/>
          <a:lstStyle/>
          <a:p>
            <a:pPr marL="0" indent="0">
              <a:lnSpc>
                <a:spcPct val="150000"/>
              </a:lnSpc>
              <a:buNone/>
            </a:pPr>
            <a:r>
              <a:rPr lang="vi-VN" sz="3200" dirty="0" smtClean="0"/>
              <a:t>4. Kĩ thuật nhảy cao gồm 4 giai đoạn:</a:t>
            </a:r>
          </a:p>
          <a:p>
            <a:pPr lvl="1">
              <a:lnSpc>
                <a:spcPct val="150000"/>
              </a:lnSpc>
              <a:buFontTx/>
              <a:buChar char="-"/>
            </a:pPr>
            <a:r>
              <a:rPr lang="vi-VN" sz="3200" dirty="0" smtClean="0"/>
              <a:t>Chạy đà</a:t>
            </a:r>
          </a:p>
          <a:p>
            <a:pPr lvl="1">
              <a:lnSpc>
                <a:spcPct val="150000"/>
              </a:lnSpc>
              <a:buFontTx/>
              <a:buChar char="-"/>
            </a:pPr>
            <a:r>
              <a:rPr lang="vi-VN" sz="3200" dirty="0" smtClean="0"/>
              <a:t>Giậm nhảy</a:t>
            </a:r>
          </a:p>
          <a:p>
            <a:pPr lvl="1">
              <a:lnSpc>
                <a:spcPct val="150000"/>
              </a:lnSpc>
              <a:buFontTx/>
              <a:buChar char="-"/>
            </a:pPr>
            <a:r>
              <a:rPr lang="vi-VN" sz="3200" dirty="0" smtClean="0"/>
              <a:t>Trên không</a:t>
            </a:r>
          </a:p>
          <a:p>
            <a:pPr lvl="1">
              <a:lnSpc>
                <a:spcPct val="150000"/>
              </a:lnSpc>
              <a:buFontTx/>
              <a:buChar char="-"/>
            </a:pPr>
            <a:r>
              <a:rPr lang="vi-VN" sz="3200" dirty="0" smtClean="0"/>
              <a:t>Tiếp đất</a:t>
            </a:r>
            <a:endParaRPr lang="en-US" sz="3200" dirty="0"/>
          </a:p>
        </p:txBody>
      </p:sp>
    </p:spTree>
    <p:extLst>
      <p:ext uri="{BB962C8B-B14F-4D97-AF65-F5344CB8AC3E}">
        <p14:creationId xmlns:p14="http://schemas.microsoft.com/office/powerpoint/2010/main" xmlns="" val="2738747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hảy cao nằm nghiêng.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a:off x="152400" y="914400"/>
            <a:ext cx="8839199" cy="5715000"/>
          </a:xfrm>
        </p:spPr>
      </p:pic>
      <p:sp>
        <p:nvSpPr>
          <p:cNvPr id="6" name="Rectangle 5"/>
          <p:cNvSpPr/>
          <p:nvPr/>
        </p:nvSpPr>
        <p:spPr>
          <a:xfrm>
            <a:off x="-76200" y="152400"/>
            <a:ext cx="9220200" cy="1200329"/>
          </a:xfrm>
          <a:prstGeom prst="rect">
            <a:avLst/>
          </a:prstGeom>
        </p:spPr>
        <p:txBody>
          <a:bodyPr wrap="square">
            <a:spAutoFit/>
          </a:bodyPr>
          <a:lstStyle/>
          <a:p>
            <a:r>
              <a:rPr lang="vi-VN" sz="3600" b="1" i="1" dirty="0">
                <a:solidFill>
                  <a:srgbClr val="C00000"/>
                </a:solidFill>
              </a:rPr>
              <a:t>IV. Giới thiệu nhảy cao kiểu nằm nghiêng</a:t>
            </a:r>
            <a:r>
              <a:rPr lang="en-US" sz="3600" b="1" i="1" dirty="0">
                <a:solidFill>
                  <a:srgbClr val="C00000"/>
                </a:solidFill>
              </a:rPr>
              <a:t/>
            </a:r>
            <a:br>
              <a:rPr lang="en-US" sz="3600" b="1" i="1" dirty="0">
                <a:solidFill>
                  <a:srgbClr val="C00000"/>
                </a:solidFill>
              </a:rPr>
            </a:br>
            <a:endParaRPr lang="en-US" sz="3600" dirty="0"/>
          </a:p>
        </p:txBody>
      </p:sp>
    </p:spTree>
    <p:extLst>
      <p:ext uri="{BB962C8B-B14F-4D97-AF65-F5344CB8AC3E}">
        <p14:creationId xmlns:p14="http://schemas.microsoft.com/office/powerpoint/2010/main" xmlns="" val="116706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3855" y="228600"/>
            <a:ext cx="9144000" cy="381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xmlns="" val="37890687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752600"/>
          </a:xfrm>
        </p:spPr>
        <p:txBody>
          <a:bodyPr>
            <a:noAutofit/>
          </a:bodyPr>
          <a:lstStyle/>
          <a:p>
            <a:r>
              <a:rPr lang="vi-VN" sz="5400" b="1" i="1" dirty="0" smtClean="0">
                <a:solidFill>
                  <a:srgbClr val="FF0000"/>
                </a:solidFill>
              </a:rPr>
              <a:t>B. BÀI </a:t>
            </a:r>
            <a:r>
              <a:rPr lang="vi-VN" sz="5400" b="1" i="1" dirty="0">
                <a:solidFill>
                  <a:srgbClr val="FF0000"/>
                </a:solidFill>
              </a:rPr>
              <a:t>THỂ DỤC</a:t>
            </a:r>
            <a:br>
              <a:rPr lang="vi-VN" sz="5400" b="1" i="1" dirty="0">
                <a:solidFill>
                  <a:srgbClr val="FF0000"/>
                </a:solidFill>
              </a:rPr>
            </a:br>
            <a:endParaRPr lang="en-US" sz="5400" dirty="0">
              <a:solidFill>
                <a:srgbClr val="FF0000"/>
              </a:solidFill>
            </a:endParaRPr>
          </a:p>
        </p:txBody>
      </p:sp>
      <p:sp>
        <p:nvSpPr>
          <p:cNvPr id="3" name="Content Placeholder 2"/>
          <p:cNvSpPr>
            <a:spLocks noGrp="1"/>
          </p:cNvSpPr>
          <p:nvPr>
            <p:ph idx="1"/>
          </p:nvPr>
        </p:nvSpPr>
        <p:spPr/>
        <p:txBody>
          <a:bodyPr>
            <a:normAutofit/>
          </a:bodyPr>
          <a:lstStyle/>
          <a:p>
            <a:pPr marL="571500" indent="-571500">
              <a:lnSpc>
                <a:spcPct val="150000"/>
              </a:lnSpc>
              <a:buAutoNum type="romanUcPeriod"/>
            </a:pPr>
            <a:r>
              <a:rPr lang="vi-VN" sz="4000" b="1" i="1" dirty="0" smtClean="0">
                <a:solidFill>
                  <a:schemeClr val="accent6">
                    <a:lumMod val="75000"/>
                  </a:schemeClr>
                </a:solidFill>
              </a:rPr>
              <a:t>Giới thiệu bài thể dục</a:t>
            </a:r>
          </a:p>
          <a:p>
            <a:pPr marL="571500" indent="-571500">
              <a:lnSpc>
                <a:spcPct val="150000"/>
              </a:lnSpc>
              <a:buAutoNum type="romanUcPeriod"/>
            </a:pPr>
            <a:r>
              <a:rPr lang="vi-VN" sz="4000" b="1" i="1" dirty="0" smtClean="0">
                <a:solidFill>
                  <a:schemeClr val="accent6">
                    <a:lumMod val="75000"/>
                  </a:schemeClr>
                </a:solidFill>
              </a:rPr>
              <a:t>Học động tác 1,2</a:t>
            </a:r>
            <a:endParaRPr lang="en-US" sz="4000" b="1" i="1" dirty="0">
              <a:solidFill>
                <a:schemeClr val="accent6">
                  <a:lumMod val="75000"/>
                </a:schemeClr>
              </a:solidFill>
            </a:endParaRPr>
          </a:p>
        </p:txBody>
      </p:sp>
    </p:spTree>
    <p:extLst>
      <p:ext uri="{BB962C8B-B14F-4D97-AF65-F5344CB8AC3E}">
        <p14:creationId xmlns:p14="http://schemas.microsoft.com/office/powerpoint/2010/main" xmlns="" val="3863240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Autofit/>
          </a:bodyPr>
          <a:lstStyle/>
          <a:p>
            <a:pPr marL="571500" indent="-571500">
              <a:lnSpc>
                <a:spcPct val="150000"/>
              </a:lnSpc>
            </a:pPr>
            <a:r>
              <a:rPr lang="vi-VN" sz="4800" b="1" dirty="0" smtClean="0">
                <a:solidFill>
                  <a:srgbClr val="FF0000"/>
                </a:solidFill>
              </a:rPr>
              <a:t>I. Giới </a:t>
            </a:r>
            <a:r>
              <a:rPr lang="vi-VN" sz="4800" b="1" dirty="0">
                <a:solidFill>
                  <a:srgbClr val="FF0000"/>
                </a:solidFill>
              </a:rPr>
              <a:t>thiệu bài thể dục</a:t>
            </a:r>
            <a:br>
              <a:rPr lang="vi-VN" sz="4800" b="1" dirty="0">
                <a:solidFill>
                  <a:srgbClr val="FF0000"/>
                </a:solidFill>
              </a:rPr>
            </a:br>
            <a:endParaRPr lang="en-US" sz="4800" b="1" dirty="0">
              <a:solidFill>
                <a:srgbClr val="FF0000"/>
              </a:solidFill>
            </a:endParaRPr>
          </a:p>
        </p:txBody>
      </p:sp>
      <p:pic>
        <p:nvPicPr>
          <p:cNvPr id="6" name="thanh.mp4">
            <a:hlinkClick r:id="" action="ppaction://media"/>
          </p:cNvPr>
          <p:cNvPicPr>
            <a:picLocks noGrp="1" noChangeAspect="1"/>
          </p:cNvPicPr>
          <p:nvPr>
            <p:ph idx="1"/>
            <a:videoFile r:link="rId1"/>
            <p:extLst>
              <p:ext uri="{DAA4B4D4-6D71-4841-9C94-3DE7FCFB9230}">
                <p14:media xmlns:p14="http://schemas.microsoft.com/office/powerpoint/2010/main" xmlns="" r:embed="rId3"/>
              </p:ext>
            </p:extLst>
          </p:nvPr>
        </p:nvPicPr>
        <p:blipFill>
          <a:blip r:embed="rId4"/>
          <a:stretch>
            <a:fillRect/>
          </a:stretch>
        </p:blipFill>
        <p:spPr>
          <a:xfrm rot="5400000">
            <a:off x="2171702" y="38100"/>
            <a:ext cx="4876797" cy="6781802"/>
          </a:xfrm>
        </p:spPr>
      </p:pic>
    </p:spTree>
    <p:extLst>
      <p:ext uri="{BB962C8B-B14F-4D97-AF65-F5344CB8AC3E}">
        <p14:creationId xmlns:p14="http://schemas.microsoft.com/office/powerpoint/2010/main" xmlns="" val="2404023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smtClean="0">
                <a:solidFill>
                  <a:srgbClr val="FF0000"/>
                </a:solidFill>
              </a:rPr>
              <a:t>II. Học </a:t>
            </a:r>
            <a:r>
              <a:rPr lang="vi-VN" b="1" dirty="0">
                <a:solidFill>
                  <a:srgbClr val="FF0000"/>
                </a:solidFill>
              </a:rPr>
              <a:t>động tác 1,2</a:t>
            </a:r>
            <a:r>
              <a:rPr lang="en-US" b="1" dirty="0">
                <a:solidFill>
                  <a:srgbClr val="FF0000"/>
                </a:solidFill>
              </a:rPr>
              <a:t/>
            </a:r>
            <a:br>
              <a:rPr lang="en-US" b="1" dirty="0">
                <a:solidFill>
                  <a:srgbClr val="FF0000"/>
                </a:solidFill>
              </a:rPr>
            </a:br>
            <a:endParaRPr lang="en-US" b="1" dirty="0">
              <a:solidFill>
                <a:srgbClr val="FF0000"/>
              </a:solidFill>
            </a:endParaRPr>
          </a:p>
        </p:txBody>
      </p:sp>
    </p:spTree>
    <p:extLst>
      <p:ext uri="{BB962C8B-B14F-4D97-AF65-F5344CB8AC3E}">
        <p14:creationId xmlns:p14="http://schemas.microsoft.com/office/powerpoint/2010/main" xmlns="" val="19679002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152400"/>
            <a:ext cx="8229600" cy="1143000"/>
          </a:xfrm>
        </p:spPr>
        <p:txBody>
          <a:bodyPr>
            <a:noAutofit/>
          </a:bodyPr>
          <a:lstStyle/>
          <a:p>
            <a:r>
              <a:rPr lang="vi-VN" b="1" dirty="0">
                <a:solidFill>
                  <a:srgbClr val="FF0000"/>
                </a:solidFill>
              </a:rPr>
              <a:t>1. Động tác vươn thở</a:t>
            </a:r>
            <a:r>
              <a:rPr lang="en-US" b="1" dirty="0">
                <a:solidFill>
                  <a:srgbClr val="FF0000"/>
                </a:solidFill>
              </a:rPr>
              <a:t/>
            </a:r>
            <a:br>
              <a:rPr lang="en-US" b="1" dirty="0">
                <a:solidFill>
                  <a:srgbClr val="FF0000"/>
                </a:solidFill>
              </a:rPr>
            </a:br>
            <a:endParaRPr lang="en-US" b="1" dirty="0">
              <a:solidFill>
                <a:srgbClr val="FF0000"/>
              </a:solidFill>
            </a:endParaRPr>
          </a:p>
        </p:txBody>
      </p:sp>
      <p:sp>
        <p:nvSpPr>
          <p:cNvPr id="5" name="Rectangle 4"/>
          <p:cNvSpPr/>
          <p:nvPr/>
        </p:nvSpPr>
        <p:spPr>
          <a:xfrm>
            <a:off x="-13855" y="1219200"/>
            <a:ext cx="9144000" cy="5943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b="1" i="1" dirty="0" smtClean="0">
                <a:solidFill>
                  <a:schemeClr val="tx1"/>
                </a:solidFill>
              </a:rPr>
              <a:t>- Nhịp 1: </a:t>
            </a:r>
            <a:r>
              <a:rPr lang="vi-VN" sz="3200" dirty="0" smtClean="0">
                <a:solidFill>
                  <a:schemeClr val="tx1"/>
                </a:solidFill>
              </a:rPr>
              <a:t>Chân trái bước sang ngang, tay trái chếch lên cao</a:t>
            </a:r>
          </a:p>
          <a:p>
            <a:pPr>
              <a:lnSpc>
                <a:spcPct val="150000"/>
              </a:lnSpc>
            </a:pPr>
            <a:r>
              <a:rPr lang="vi-VN" sz="3200" dirty="0" smtClean="0">
                <a:solidFill>
                  <a:schemeClr val="tx1"/>
                </a:solidFill>
              </a:rPr>
              <a:t>- </a:t>
            </a:r>
            <a:r>
              <a:rPr lang="vi-VN" sz="3200" b="1" i="1" dirty="0" smtClean="0">
                <a:solidFill>
                  <a:schemeClr val="tx1"/>
                </a:solidFill>
              </a:rPr>
              <a:t>Nhịp 2:</a:t>
            </a:r>
            <a:r>
              <a:rPr lang="vi-VN" sz="3200" dirty="0" smtClean="0">
                <a:solidFill>
                  <a:schemeClr val="tx1"/>
                </a:solidFill>
              </a:rPr>
              <a:t> Đặt chân phải chéo sau chân trái, đưa tiếp tay phải chếch lên cao</a:t>
            </a:r>
          </a:p>
          <a:p>
            <a:pPr>
              <a:lnSpc>
                <a:spcPct val="150000"/>
              </a:lnSpc>
            </a:pPr>
            <a:r>
              <a:rPr lang="vi-VN" sz="3200" b="1" i="1" dirty="0" smtClean="0">
                <a:solidFill>
                  <a:schemeClr val="tx1"/>
                </a:solidFill>
              </a:rPr>
              <a:t>- Nhịp 3: </a:t>
            </a:r>
            <a:r>
              <a:rPr lang="vi-VN" sz="3200" dirty="0" smtClean="0">
                <a:solidFill>
                  <a:schemeClr val="tx1"/>
                </a:solidFill>
              </a:rPr>
              <a:t>Khuỵu 2 gối, 2 tay vòng xuống đan chéo trước ngực</a:t>
            </a:r>
          </a:p>
          <a:p>
            <a:pPr>
              <a:lnSpc>
                <a:spcPct val="150000"/>
              </a:lnSpc>
            </a:pPr>
            <a:r>
              <a:rPr lang="vi-VN" sz="3200" b="1" i="1" dirty="0" smtClean="0">
                <a:solidFill>
                  <a:schemeClr val="tx1"/>
                </a:solidFill>
              </a:rPr>
              <a:t>- Nhịp 4: </a:t>
            </a:r>
            <a:r>
              <a:rPr lang="vi-VN" sz="3200" dirty="0" smtClean="0">
                <a:solidFill>
                  <a:schemeClr val="tx1"/>
                </a:solidFill>
              </a:rPr>
              <a:t>Khép chân và tay về tư thế chuẩn bị</a:t>
            </a:r>
          </a:p>
          <a:p>
            <a:pPr>
              <a:lnSpc>
                <a:spcPct val="150000"/>
              </a:lnSpc>
            </a:pPr>
            <a:r>
              <a:rPr lang="vi-VN" sz="3200" b="1" i="1" dirty="0" smtClean="0">
                <a:solidFill>
                  <a:schemeClr val="tx1"/>
                </a:solidFill>
              </a:rPr>
              <a:t>- Nhịp 5- 8: tương tự 1-4 đổi bên</a:t>
            </a:r>
          </a:p>
          <a:p>
            <a:endParaRPr lang="vi-VN" sz="3200" dirty="0" smtClean="0">
              <a:solidFill>
                <a:schemeClr val="tx1"/>
              </a:solidFill>
            </a:endParaRPr>
          </a:p>
          <a:p>
            <a:endParaRPr lang="en-US" sz="3200" dirty="0">
              <a:solidFill>
                <a:schemeClr val="tx1"/>
              </a:solidFill>
            </a:endParaRPr>
          </a:p>
        </p:txBody>
      </p:sp>
    </p:spTree>
    <p:extLst>
      <p:ext uri="{BB962C8B-B14F-4D97-AF65-F5344CB8AC3E}">
        <p14:creationId xmlns:p14="http://schemas.microsoft.com/office/powerpoint/2010/main" xmlns="" val="275180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b="1" dirty="0">
                <a:solidFill>
                  <a:srgbClr val="FF0000"/>
                </a:solidFill>
              </a:rPr>
              <a:t>1. Động tác vươn thở</a:t>
            </a:r>
            <a:r>
              <a:rPr lang="en-US" b="1" dirty="0">
                <a:solidFill>
                  <a:srgbClr val="FF0000"/>
                </a:solidFill>
              </a:rPr>
              <a:t/>
            </a:r>
            <a:br>
              <a:rPr lang="en-US" b="1" dirty="0">
                <a:solidFill>
                  <a:srgbClr val="FF0000"/>
                </a:solidFill>
              </a:rPr>
            </a:br>
            <a:endParaRPr lang="en-US" b="1"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85800" y="838200"/>
            <a:ext cx="8077200" cy="6629400"/>
          </a:xfrm>
        </p:spPr>
      </p:pic>
    </p:spTree>
    <p:extLst>
      <p:ext uri="{BB962C8B-B14F-4D97-AF65-F5344CB8AC3E}">
        <p14:creationId xmlns:p14="http://schemas.microsoft.com/office/powerpoint/2010/main" xmlns="" val="3089475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7200" b="1" dirty="0" smtClean="0">
                <a:solidFill>
                  <a:srgbClr val="FF0000"/>
                </a:solidFill>
              </a:rPr>
              <a:t>NỘI DUNG CHÍNH</a:t>
            </a:r>
            <a:endParaRPr lang="en-US" sz="7200" b="1" dirty="0">
              <a:solidFill>
                <a:srgbClr val="FF0000"/>
              </a:solidFill>
            </a:endParaRPr>
          </a:p>
        </p:txBody>
      </p:sp>
      <p:sp>
        <p:nvSpPr>
          <p:cNvPr id="3" name="Content Placeholder 2"/>
          <p:cNvSpPr>
            <a:spLocks noGrp="1"/>
          </p:cNvSpPr>
          <p:nvPr>
            <p:ph idx="1"/>
          </p:nvPr>
        </p:nvSpPr>
        <p:spPr/>
        <p:txBody>
          <a:bodyPr>
            <a:normAutofit fontScale="92500"/>
          </a:bodyPr>
          <a:lstStyle/>
          <a:p>
            <a:pPr marL="571500" indent="-571500">
              <a:lnSpc>
                <a:spcPct val="200000"/>
              </a:lnSpc>
              <a:buAutoNum type="romanUcPeriod"/>
            </a:pPr>
            <a:r>
              <a:rPr lang="vi-VN" sz="4800" b="1" i="1" dirty="0" smtClean="0">
                <a:solidFill>
                  <a:schemeClr val="accent6">
                    <a:lumMod val="50000"/>
                  </a:schemeClr>
                </a:solidFill>
                <a:latin typeface="+mj-lt"/>
              </a:rPr>
              <a:t>NHẢY CAO</a:t>
            </a:r>
          </a:p>
          <a:p>
            <a:pPr marL="571500" indent="-571500">
              <a:lnSpc>
                <a:spcPct val="200000"/>
              </a:lnSpc>
              <a:buAutoNum type="romanUcPeriod"/>
            </a:pPr>
            <a:r>
              <a:rPr lang="vi-VN" sz="4800" b="1" i="1" dirty="0" smtClean="0">
                <a:solidFill>
                  <a:schemeClr val="accent6">
                    <a:lumMod val="50000"/>
                  </a:schemeClr>
                </a:solidFill>
                <a:latin typeface="+mj-lt"/>
              </a:rPr>
              <a:t> BÀI THỂ DỤC</a:t>
            </a:r>
          </a:p>
          <a:p>
            <a:pPr marL="571500" indent="-571500">
              <a:lnSpc>
                <a:spcPct val="200000"/>
              </a:lnSpc>
              <a:buAutoNum type="romanUcPeriod"/>
            </a:pPr>
            <a:r>
              <a:rPr lang="vi-VN" sz="4800" b="1" i="1" dirty="0" smtClean="0">
                <a:solidFill>
                  <a:schemeClr val="accent6">
                    <a:lumMod val="50000"/>
                  </a:schemeClr>
                </a:solidFill>
                <a:latin typeface="+mj-lt"/>
              </a:rPr>
              <a:t> THỂ LỰC</a:t>
            </a:r>
            <a:endParaRPr lang="en-US" sz="4800" b="1" i="1" dirty="0">
              <a:solidFill>
                <a:schemeClr val="accent6">
                  <a:lumMod val="50000"/>
                </a:schemeClr>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600" y="1142999"/>
            <a:ext cx="7924800" cy="990601"/>
          </a:xfrm>
          <a:prstGeom prst="rect">
            <a:avLst/>
          </a:prstGeom>
        </p:spPr>
      </p:pic>
    </p:spTree>
    <p:extLst>
      <p:ext uri="{BB962C8B-B14F-4D97-AF65-F5344CB8AC3E}">
        <p14:creationId xmlns:p14="http://schemas.microsoft.com/office/powerpoint/2010/main" xmlns="" val="39652668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8229600" cy="1143000"/>
          </a:xfrm>
        </p:spPr>
        <p:txBody>
          <a:bodyPr>
            <a:normAutofit/>
          </a:bodyPr>
          <a:lstStyle/>
          <a:p>
            <a:r>
              <a:rPr lang="vi-VN" sz="4000" b="1" dirty="0" smtClean="0">
                <a:solidFill>
                  <a:srgbClr val="FF0000"/>
                </a:solidFill>
              </a:rPr>
              <a:t>2. Động tác giậm chân- bật nhảy</a:t>
            </a:r>
            <a:endParaRPr lang="en-US" sz="4000" b="1" dirty="0">
              <a:solidFill>
                <a:srgbClr val="FF0000"/>
              </a:solidFill>
            </a:endParaRPr>
          </a:p>
        </p:txBody>
      </p:sp>
      <p:sp>
        <p:nvSpPr>
          <p:cNvPr id="17" name="Rectangle 16"/>
          <p:cNvSpPr/>
          <p:nvPr/>
        </p:nvSpPr>
        <p:spPr>
          <a:xfrm>
            <a:off x="0" y="775855"/>
            <a:ext cx="9144000" cy="6400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smtClean="0">
                <a:solidFill>
                  <a:schemeClr val="tx1"/>
                </a:solidFill>
              </a:rPr>
              <a:t> </a:t>
            </a:r>
            <a:r>
              <a:rPr lang="vi-VN" sz="3200" b="1" i="1" dirty="0" smtClean="0">
                <a:solidFill>
                  <a:schemeClr val="tx1"/>
                </a:solidFill>
              </a:rPr>
              <a:t>- Nhịp 1-4: </a:t>
            </a:r>
            <a:r>
              <a:rPr lang="vi-VN" sz="3200" dirty="0" smtClean="0">
                <a:solidFill>
                  <a:schemeClr val="tx1"/>
                </a:solidFill>
              </a:rPr>
              <a:t>Dậm chân( bắt đầu chân trái), hai tay chống hông</a:t>
            </a:r>
          </a:p>
          <a:p>
            <a:pPr marL="457200" indent="-457200">
              <a:lnSpc>
                <a:spcPct val="150000"/>
              </a:lnSpc>
              <a:buFontTx/>
              <a:buChar char="-"/>
            </a:pPr>
            <a:r>
              <a:rPr lang="vi-VN" sz="3200" b="1" i="1" dirty="0" smtClean="0">
                <a:solidFill>
                  <a:schemeClr val="tx1"/>
                </a:solidFill>
              </a:rPr>
              <a:t>Nhịp 5: </a:t>
            </a:r>
            <a:r>
              <a:rPr lang="vi-VN" sz="3200" dirty="0" smtClean="0">
                <a:solidFill>
                  <a:schemeClr val="tx1"/>
                </a:solidFill>
              </a:rPr>
              <a:t>Bật tách 2 chân sang ngang, khuỵu 2 gối, 2 tay dang ngang</a:t>
            </a:r>
          </a:p>
          <a:p>
            <a:pPr marL="457200" indent="-457200">
              <a:lnSpc>
                <a:spcPct val="150000"/>
              </a:lnSpc>
              <a:buFontTx/>
              <a:buChar char="-"/>
            </a:pPr>
            <a:r>
              <a:rPr lang="vi-VN" sz="3200" b="1" i="1" dirty="0" smtClean="0">
                <a:solidFill>
                  <a:schemeClr val="tx1"/>
                </a:solidFill>
              </a:rPr>
              <a:t>Nhịp 6: </a:t>
            </a:r>
            <a:r>
              <a:rPr lang="vi-VN" sz="3200" dirty="0" smtClean="0">
                <a:solidFill>
                  <a:schemeClr val="tx1"/>
                </a:solidFill>
              </a:rPr>
              <a:t>Bật chụm 2 chân, 2 tay lên cao chạm lòng bàn tay vào nhau</a:t>
            </a:r>
          </a:p>
          <a:p>
            <a:pPr marL="457200" indent="-457200">
              <a:lnSpc>
                <a:spcPct val="150000"/>
              </a:lnSpc>
              <a:buFontTx/>
              <a:buChar char="-"/>
            </a:pPr>
            <a:r>
              <a:rPr lang="vi-VN" sz="3200" b="1" i="1" dirty="0" smtClean="0">
                <a:solidFill>
                  <a:schemeClr val="tx1"/>
                </a:solidFill>
              </a:rPr>
              <a:t>Nhịp 7:</a:t>
            </a:r>
            <a:r>
              <a:rPr lang="vi-VN" sz="3200" dirty="0" smtClean="0">
                <a:solidFill>
                  <a:schemeClr val="tx1"/>
                </a:solidFill>
              </a:rPr>
              <a:t> tương tự nhịp 1</a:t>
            </a:r>
          </a:p>
          <a:p>
            <a:pPr marL="457200" indent="-457200">
              <a:lnSpc>
                <a:spcPct val="150000"/>
              </a:lnSpc>
              <a:buFontTx/>
              <a:buChar char="-"/>
            </a:pPr>
            <a:r>
              <a:rPr lang="vi-VN" sz="3200" b="1" i="1" dirty="0" smtClean="0">
                <a:solidFill>
                  <a:schemeClr val="tx1"/>
                </a:solidFill>
              </a:rPr>
              <a:t>Nhịp 8: </a:t>
            </a:r>
            <a:r>
              <a:rPr lang="vi-VN" sz="3200" dirty="0" smtClean="0">
                <a:solidFill>
                  <a:schemeClr val="tx1"/>
                </a:solidFill>
              </a:rPr>
              <a:t>Bật chụm về tư thế chuẩn bị</a:t>
            </a:r>
          </a:p>
          <a:p>
            <a:pPr>
              <a:lnSpc>
                <a:spcPct val="150000"/>
              </a:lnSpc>
            </a:pPr>
            <a:endParaRPr lang="en-US" sz="3200" dirty="0">
              <a:solidFill>
                <a:schemeClr val="tx1"/>
              </a:solidFill>
            </a:endParaRPr>
          </a:p>
        </p:txBody>
      </p:sp>
    </p:spTree>
    <p:extLst>
      <p:ext uri="{BB962C8B-B14F-4D97-AF65-F5344CB8AC3E}">
        <p14:creationId xmlns:p14="http://schemas.microsoft.com/office/powerpoint/2010/main" xmlns="" val="35912754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8229600" cy="1143000"/>
          </a:xfrm>
        </p:spPr>
        <p:txBody>
          <a:bodyPr>
            <a:normAutofit/>
          </a:bodyPr>
          <a:lstStyle/>
          <a:p>
            <a:r>
              <a:rPr lang="vi-VN" sz="4000" b="1" dirty="0" smtClean="0">
                <a:solidFill>
                  <a:srgbClr val="FF0000"/>
                </a:solidFill>
              </a:rPr>
              <a:t>2. Động tác giậm chân- bật nhảy</a:t>
            </a:r>
            <a:endParaRPr lang="en-US" sz="4000" b="1" dirty="0">
              <a:solidFill>
                <a:srgbClr val="FF0000"/>
              </a:solidFill>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38200" y="685800"/>
            <a:ext cx="7696200" cy="6858000"/>
          </a:xfrm>
          <a:ln>
            <a:noFill/>
          </a:ln>
        </p:spPr>
      </p:pic>
    </p:spTree>
    <p:extLst>
      <p:ext uri="{BB962C8B-B14F-4D97-AF65-F5344CB8AC3E}">
        <p14:creationId xmlns:p14="http://schemas.microsoft.com/office/powerpoint/2010/main" xmlns="" val="7827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vi-VN" sz="6000" b="1" i="1" dirty="0" smtClean="0">
                <a:solidFill>
                  <a:srgbClr val="FF0000"/>
                </a:solidFill>
              </a:rPr>
              <a:t>C. THỂ </a:t>
            </a:r>
            <a:r>
              <a:rPr lang="vi-VN" sz="6000" b="1" i="1" dirty="0">
                <a:solidFill>
                  <a:srgbClr val="FF0000"/>
                </a:solidFill>
              </a:rPr>
              <a:t>LỰC</a:t>
            </a:r>
            <a:r>
              <a:rPr lang="en-US" sz="6000" b="1" i="1" dirty="0">
                <a:solidFill>
                  <a:srgbClr val="FF0000"/>
                </a:solidFill>
              </a:rPr>
              <a:t/>
            </a:r>
            <a:br>
              <a:rPr lang="en-US" sz="6000" b="1" i="1" dirty="0">
                <a:solidFill>
                  <a:srgbClr val="FF0000"/>
                </a:solidFill>
              </a:rPr>
            </a:br>
            <a:endParaRPr lang="en-US" sz="6000" b="1" dirty="0">
              <a:solidFill>
                <a:srgbClr val="FF0000"/>
              </a:solidFill>
            </a:endParaRPr>
          </a:p>
        </p:txBody>
      </p:sp>
      <p:sp>
        <p:nvSpPr>
          <p:cNvPr id="3" name="Content Placeholder 2"/>
          <p:cNvSpPr>
            <a:spLocks noGrp="1"/>
          </p:cNvSpPr>
          <p:nvPr>
            <p:ph idx="1"/>
          </p:nvPr>
        </p:nvSpPr>
        <p:spPr/>
        <p:txBody>
          <a:bodyPr/>
          <a:lstStyle/>
          <a:p>
            <a:pPr marL="571500" indent="-571500">
              <a:lnSpc>
                <a:spcPct val="150000"/>
              </a:lnSpc>
              <a:buAutoNum type="romanUcPeriod"/>
            </a:pPr>
            <a:r>
              <a:rPr lang="vi-VN" b="1" i="1" dirty="0" smtClean="0">
                <a:solidFill>
                  <a:schemeClr val="accent6">
                    <a:lumMod val="75000"/>
                  </a:schemeClr>
                </a:solidFill>
              </a:rPr>
              <a:t>Bật xa về phía trước</a:t>
            </a:r>
          </a:p>
          <a:p>
            <a:pPr marL="571500" indent="-571500">
              <a:lnSpc>
                <a:spcPct val="150000"/>
              </a:lnSpc>
              <a:buAutoNum type="romanUcPeriod"/>
            </a:pPr>
            <a:r>
              <a:rPr lang="vi-VN" b="1" i="1" dirty="0" smtClean="0">
                <a:solidFill>
                  <a:schemeClr val="accent6">
                    <a:lumMod val="75000"/>
                  </a:schemeClr>
                </a:solidFill>
              </a:rPr>
              <a:t>Nằm ngửa gập bụng</a:t>
            </a:r>
            <a:endParaRPr lang="en-US" b="1" i="1" dirty="0">
              <a:solidFill>
                <a:schemeClr val="accent6">
                  <a:lumMod val="75000"/>
                </a:schemeClr>
              </a:solidFill>
            </a:endParaRPr>
          </a:p>
        </p:txBody>
      </p:sp>
    </p:spTree>
    <p:extLst>
      <p:ext uri="{BB962C8B-B14F-4D97-AF65-F5344CB8AC3E}">
        <p14:creationId xmlns:p14="http://schemas.microsoft.com/office/powerpoint/2010/main" xmlns="" val="4248773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914400" y="2209800"/>
            <a:ext cx="7239000" cy="3158153"/>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4636"/>
            <a:ext cx="9144000" cy="50907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6380450"/>
            <a:ext cx="9296400" cy="509073"/>
          </a:xfrm>
          <a:prstGeom prst="rect">
            <a:avLst/>
          </a:prstGeom>
        </p:spPr>
      </p:pic>
    </p:spTree>
    <p:extLst>
      <p:ext uri="{BB962C8B-B14F-4D97-AF65-F5344CB8AC3E}">
        <p14:creationId xmlns:p14="http://schemas.microsoft.com/office/powerpoint/2010/main" xmlns="" val="31892095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6000" b="1" dirty="0" smtClean="0">
                <a:solidFill>
                  <a:srgbClr val="FF0000"/>
                </a:solidFill>
              </a:rPr>
              <a:t>A. NHẢY CAO</a:t>
            </a:r>
            <a:endParaRPr lang="en-US" sz="6000" b="1" dirty="0">
              <a:solidFill>
                <a:srgbClr val="FF0000"/>
              </a:solidFill>
            </a:endParaRPr>
          </a:p>
        </p:txBody>
      </p:sp>
      <p:sp>
        <p:nvSpPr>
          <p:cNvPr id="3" name="Content Placeholder 2"/>
          <p:cNvSpPr>
            <a:spLocks noGrp="1"/>
          </p:cNvSpPr>
          <p:nvPr>
            <p:ph idx="1"/>
          </p:nvPr>
        </p:nvSpPr>
        <p:spPr>
          <a:xfrm>
            <a:off x="152400" y="1600200"/>
            <a:ext cx="9296400" cy="4525963"/>
          </a:xfrm>
        </p:spPr>
        <p:txBody>
          <a:bodyPr>
            <a:normAutofit fontScale="92500" lnSpcReduction="20000"/>
          </a:bodyPr>
          <a:lstStyle/>
          <a:p>
            <a:pPr marL="571500" indent="-571500">
              <a:lnSpc>
                <a:spcPct val="200000"/>
              </a:lnSpc>
              <a:buAutoNum type="romanUcPeriod"/>
            </a:pPr>
            <a:r>
              <a:rPr lang="vi-VN" sz="4000" b="1" i="1" dirty="0" smtClean="0">
                <a:solidFill>
                  <a:srgbClr val="C00000"/>
                </a:solidFill>
                <a:latin typeface="+mj-lt"/>
              </a:rPr>
              <a:t>Lịch sử phát triển nhảy cao</a:t>
            </a:r>
          </a:p>
          <a:p>
            <a:pPr marL="571500" indent="-571500">
              <a:lnSpc>
                <a:spcPct val="200000"/>
              </a:lnSpc>
              <a:buAutoNum type="romanUcPeriod"/>
            </a:pPr>
            <a:r>
              <a:rPr lang="vi-VN" sz="4000" b="1" i="1" dirty="0" smtClean="0">
                <a:solidFill>
                  <a:srgbClr val="C00000"/>
                </a:solidFill>
                <a:latin typeface="+mj-lt"/>
              </a:rPr>
              <a:t>Ý nghĩa tác dụng môn nhảy cao</a:t>
            </a:r>
          </a:p>
          <a:p>
            <a:pPr marL="571500" indent="-571500">
              <a:lnSpc>
                <a:spcPct val="200000"/>
              </a:lnSpc>
              <a:buAutoNum type="romanUcPeriod"/>
            </a:pPr>
            <a:r>
              <a:rPr lang="vi-VN" sz="4000" b="1" i="1" dirty="0" smtClean="0">
                <a:solidFill>
                  <a:srgbClr val="C00000"/>
                </a:solidFill>
                <a:latin typeface="+mj-lt"/>
              </a:rPr>
              <a:t> Đặc điểm môn nhảy cao</a:t>
            </a:r>
          </a:p>
          <a:p>
            <a:pPr marL="571500" indent="-571500">
              <a:lnSpc>
                <a:spcPct val="200000"/>
              </a:lnSpc>
              <a:buAutoNum type="romanUcPeriod"/>
            </a:pPr>
            <a:r>
              <a:rPr lang="vi-VN" sz="4000" b="1" i="1" dirty="0" smtClean="0">
                <a:solidFill>
                  <a:srgbClr val="C00000"/>
                </a:solidFill>
                <a:latin typeface="+mj-lt"/>
              </a:rPr>
              <a:t> Giới thiệu nhảy cao kiểu nằm nghiêng</a:t>
            </a:r>
            <a:endParaRPr lang="en-US" sz="4000" b="1" i="1" dirty="0">
              <a:solidFill>
                <a:srgbClr val="C00000"/>
              </a:solidFill>
              <a:latin typeface="+mj-lt"/>
            </a:endParaRPr>
          </a:p>
        </p:txBody>
      </p:sp>
    </p:spTree>
    <p:extLst>
      <p:ext uri="{BB962C8B-B14F-4D97-AF65-F5344CB8AC3E}">
        <p14:creationId xmlns:p14="http://schemas.microsoft.com/office/powerpoint/2010/main" xmlns="" val="20671288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077200" cy="755073"/>
          </a:xfrm>
        </p:spPr>
        <p:txBody>
          <a:bodyPr>
            <a:normAutofit fontScale="90000"/>
          </a:bodyPr>
          <a:lstStyle/>
          <a:p>
            <a:r>
              <a:rPr lang="vi-VN" b="1" dirty="0" smtClean="0">
                <a:solidFill>
                  <a:srgbClr val="C00000"/>
                </a:solidFill>
              </a:rPr>
              <a:t>I. Lịch sử phát triển nhảy cao</a:t>
            </a:r>
            <a:br>
              <a:rPr lang="vi-VN" b="1" dirty="0" smtClean="0">
                <a:solidFill>
                  <a:srgbClr val="C00000"/>
                </a:solidFill>
              </a:rPr>
            </a:br>
            <a:endParaRPr lang="en-US" b="1" dirty="0"/>
          </a:p>
        </p:txBody>
      </p:sp>
      <p:sp>
        <p:nvSpPr>
          <p:cNvPr id="3" name="Content Placeholder 2"/>
          <p:cNvSpPr>
            <a:spLocks noGrp="1"/>
          </p:cNvSpPr>
          <p:nvPr>
            <p:ph idx="1"/>
          </p:nvPr>
        </p:nvSpPr>
        <p:spPr>
          <a:xfrm>
            <a:off x="0" y="990600"/>
            <a:ext cx="9067800" cy="6172200"/>
          </a:xfrm>
        </p:spPr>
        <p:txBody>
          <a:bodyPr>
            <a:normAutofit fontScale="92500" lnSpcReduction="20000"/>
          </a:bodyPr>
          <a:lstStyle/>
          <a:p>
            <a:pPr>
              <a:buFontTx/>
              <a:buChar char="-"/>
            </a:pPr>
            <a:r>
              <a:rPr lang="vi-VN" dirty="0" smtClean="0">
                <a:latin typeface="Times New Roman" pitchFamily="18" charset="0"/>
                <a:cs typeface="Times New Roman" pitchFamily="18" charset="0"/>
              </a:rPr>
              <a:t>1886 lần đầu tiên tổ chức thi đấu tại Anh. Đến 1893 phát triển ra khắp thế giới.</a:t>
            </a:r>
          </a:p>
          <a:p>
            <a:pPr>
              <a:buFontTx/>
              <a:buChar char="-"/>
            </a:pPr>
            <a:r>
              <a:rPr lang="vi-VN" dirty="0" smtClean="0">
                <a:latin typeface="Times New Roman" pitchFamily="18" charset="0"/>
                <a:cs typeface="Times New Roman" pitchFamily="18" charset="0"/>
              </a:rPr>
              <a:t>1896 Olympic tại Hy Lạp  nhảy cao đưa vào thi đấu chính thức. Kỉ lục Olympic đầu tiên của Vận động viên Eclac 1,81m bằng kĩ thuật nhảy cao bước qua.</a:t>
            </a:r>
          </a:p>
          <a:p>
            <a:pPr>
              <a:buFontTx/>
              <a:buChar char="-"/>
            </a:pPr>
            <a:r>
              <a:rPr lang="vi-VN" dirty="0" smtClean="0">
                <a:latin typeface="Times New Roman" pitchFamily="18" charset="0"/>
                <a:cs typeface="Times New Roman" pitchFamily="18" charset="0"/>
              </a:rPr>
              <a:t>1912 Vận động viên Orin ( Mỹ) qua mức xà 2,00m</a:t>
            </a:r>
            <a:r>
              <a:rPr lang="vi-VN" dirty="0" smtClean="0">
                <a:latin typeface="Times New Roman" pitchFamily="18" charset="0"/>
                <a:cs typeface="Times New Roman" pitchFamily="18" charset="0"/>
                <a:sym typeface="Wingdings" pitchFamily="2" charset="2"/>
              </a:rPr>
              <a:t> nhảy cao nằm nghiêng là kỉ lục thế giới.</a:t>
            </a:r>
          </a:p>
          <a:p>
            <a:pPr>
              <a:buFontTx/>
              <a:buChar char="-"/>
            </a:pPr>
            <a:r>
              <a:rPr lang="vi-VN" dirty="0" smtClean="0">
                <a:latin typeface="Times New Roman" pitchFamily="18" charset="0"/>
                <a:cs typeface="Times New Roman" pitchFamily="18" charset="0"/>
                <a:sym typeface="Wingdings" pitchFamily="2" charset="2"/>
              </a:rPr>
              <a:t>1957 </a:t>
            </a:r>
            <a:r>
              <a:rPr lang="vi-VN" dirty="0" smtClean="0">
                <a:latin typeface="Times New Roman" pitchFamily="18" charset="0"/>
                <a:cs typeface="Times New Roman" pitchFamily="18" charset="0"/>
              </a:rPr>
              <a:t>Vận động viên Stơpanốp (Liên Xô) 2,16m cho ra đời kĩ thuật mới ‘Nhảy úp bụng’</a:t>
            </a:r>
          </a:p>
          <a:p>
            <a:pPr>
              <a:buFontTx/>
              <a:buChar char="-"/>
            </a:pPr>
            <a:r>
              <a:rPr lang="vi-VN" dirty="0" smtClean="0">
                <a:latin typeface="Times New Roman" pitchFamily="18" charset="0"/>
                <a:cs typeface="Times New Roman" pitchFamily="18" charset="0"/>
              </a:rPr>
              <a:t>1968 Olympic lần thứ 19 Mêhicô, Vận động viên Plat (Mỹ) kĩ thuật ‘ Lưng qua xà’ </a:t>
            </a:r>
            <a:r>
              <a:rPr lang="vi-VN" dirty="0" smtClean="0">
                <a:latin typeface="Times New Roman" pitchFamily="18" charset="0"/>
                <a:cs typeface="Times New Roman" pitchFamily="18" charset="0"/>
                <a:sym typeface="Wingdings" pitchFamily="2" charset="2"/>
              </a:rPr>
              <a:t> Đến nay kĩ thuật phát triển mạnh và chiếm ưu thế hơn so với các kĩ thuật trước đó và được hầu hết các </a:t>
            </a:r>
            <a:r>
              <a:rPr lang="vi-VN" dirty="0" smtClean="0">
                <a:latin typeface="Times New Roman" pitchFamily="18" charset="0"/>
                <a:cs typeface="Times New Roman" pitchFamily="18" charset="0"/>
              </a:rPr>
              <a:t>Vận động viên sử dụng để thi đấu đến ngày nay.</a:t>
            </a:r>
          </a:p>
          <a:p>
            <a:pPr>
              <a:buFontTx/>
              <a:buChar char="-"/>
            </a:pPr>
            <a:endParaRPr lang="vi-VN" dirty="0" smtClean="0">
              <a:latin typeface="Times New Roman" pitchFamily="18" charset="0"/>
              <a:cs typeface="Times New Roman" pitchFamily="18" charset="0"/>
            </a:endParaRPr>
          </a:p>
          <a:p>
            <a:pPr>
              <a:buFontTx/>
              <a:buChar char="-"/>
            </a:pPr>
            <a:endParaRPr lang="vi-VN" dirty="0" smtClean="0">
              <a:latin typeface="Times New Roman" pitchFamily="18" charset="0"/>
              <a:cs typeface="Times New Roman" pitchFamily="18" charset="0"/>
            </a:endParaRPr>
          </a:p>
          <a:p>
            <a:pPr>
              <a:buFontTx/>
              <a:buChar char="-"/>
            </a:pP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3786821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5400" b="1" dirty="0" smtClean="0">
                <a:solidFill>
                  <a:srgbClr val="FF0000"/>
                </a:solidFill>
              </a:rPr>
              <a:t>Một số kỉ lục nhảy cao:</a:t>
            </a:r>
            <a:endParaRPr lang="en-US" sz="5400" b="1" dirty="0">
              <a:solidFill>
                <a:srgbClr val="FF0000"/>
              </a:solidFill>
            </a:endParaRPr>
          </a:p>
        </p:txBody>
      </p:sp>
      <p:sp>
        <p:nvSpPr>
          <p:cNvPr id="3" name="Content Placeholder 2"/>
          <p:cNvSpPr>
            <a:spLocks noGrp="1"/>
          </p:cNvSpPr>
          <p:nvPr>
            <p:ph idx="1"/>
          </p:nvPr>
        </p:nvSpPr>
        <p:spPr>
          <a:xfrm>
            <a:off x="-152400" y="1600200"/>
            <a:ext cx="9677400" cy="5257800"/>
          </a:xfrm>
        </p:spPr>
        <p:txBody>
          <a:bodyPr/>
          <a:lstStyle/>
          <a:p>
            <a:pPr>
              <a:buFont typeface="Wingdings" pitchFamily="2" charset="2"/>
              <a:buChar char="Ø"/>
            </a:pPr>
            <a:r>
              <a:rPr lang="vi-VN" sz="3600" i="1" u="sng" dirty="0" smtClean="0">
                <a:solidFill>
                  <a:schemeClr val="accent6">
                    <a:lumMod val="75000"/>
                  </a:schemeClr>
                </a:solidFill>
              </a:rPr>
              <a:t> </a:t>
            </a:r>
            <a:r>
              <a:rPr lang="vi-VN" sz="4000" i="1" u="sng" dirty="0" smtClean="0">
                <a:solidFill>
                  <a:schemeClr val="accent6">
                    <a:lumMod val="75000"/>
                  </a:schemeClr>
                </a:solidFill>
              </a:rPr>
              <a:t>Thế giới:</a:t>
            </a:r>
          </a:p>
          <a:p>
            <a:pPr lvl="1">
              <a:buFontTx/>
              <a:buChar char="-"/>
            </a:pPr>
            <a:r>
              <a:rPr lang="vi-VN" sz="3200" dirty="0" smtClean="0"/>
              <a:t>Nam: 2,45m Vđv Stomayo (Cuba)</a:t>
            </a:r>
          </a:p>
          <a:p>
            <a:pPr lvl="1">
              <a:buFontTx/>
              <a:buChar char="-"/>
            </a:pPr>
            <a:r>
              <a:rPr lang="vi-VN" sz="3200" dirty="0" smtClean="0"/>
              <a:t>Nữ: 2,08m</a:t>
            </a:r>
          </a:p>
          <a:p>
            <a:pPr marL="457200" lvl="1" indent="0">
              <a:buNone/>
            </a:pPr>
            <a:endParaRPr lang="vi-VN" sz="3200" dirty="0" smtClean="0"/>
          </a:p>
          <a:p>
            <a:pPr>
              <a:buFont typeface="Wingdings" pitchFamily="2" charset="2"/>
              <a:buChar char="Ø"/>
            </a:pPr>
            <a:r>
              <a:rPr lang="vi-VN" i="1" u="sng" dirty="0" smtClean="0">
                <a:solidFill>
                  <a:schemeClr val="accent6">
                    <a:lumMod val="75000"/>
                  </a:schemeClr>
                </a:solidFill>
              </a:rPr>
              <a:t> </a:t>
            </a:r>
            <a:r>
              <a:rPr lang="vi-VN" sz="4000" i="1" u="sng" dirty="0" smtClean="0">
                <a:solidFill>
                  <a:schemeClr val="accent6">
                    <a:lumMod val="75000"/>
                  </a:schemeClr>
                </a:solidFill>
              </a:rPr>
              <a:t>Việt Nam:</a:t>
            </a:r>
          </a:p>
          <a:p>
            <a:pPr lvl="1">
              <a:buFontTx/>
              <a:buChar char="-"/>
            </a:pPr>
            <a:r>
              <a:rPr lang="vi-VN" sz="3200" dirty="0" smtClean="0"/>
              <a:t>Nam: 2,25m Vđv Nguyễn Duy Bằng ( Bến Tre)</a:t>
            </a:r>
          </a:p>
          <a:p>
            <a:pPr lvl="1">
              <a:buFontTx/>
              <a:buChar char="-"/>
            </a:pPr>
            <a:r>
              <a:rPr lang="vi-VN" sz="3200" dirty="0" smtClean="0"/>
              <a:t>Nữ: 1,94m Bùi Thị Nhung (Hải Phòng)</a:t>
            </a:r>
          </a:p>
        </p:txBody>
      </p:sp>
    </p:spTree>
    <p:extLst>
      <p:ext uri="{BB962C8B-B14F-4D97-AF65-F5344CB8AC3E}">
        <p14:creationId xmlns:p14="http://schemas.microsoft.com/office/powerpoint/2010/main" xmlns="" val="3804596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16527"/>
          </a:xfrm>
        </p:spPr>
        <p:txBody>
          <a:bodyPr>
            <a:normAutofit fontScale="90000"/>
          </a:bodyPr>
          <a:lstStyle/>
          <a:p>
            <a:r>
              <a:rPr lang="vi-VN" dirty="0" smtClean="0">
                <a:solidFill>
                  <a:srgbClr val="FF0000"/>
                </a:solidFill>
              </a:rPr>
              <a:t>Nguyễn Duy Bằng</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267199" y="1066800"/>
            <a:ext cx="4849091" cy="5638801"/>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636" y="1066800"/>
            <a:ext cx="4225636" cy="5438775"/>
          </a:xfrm>
          <a:prstGeom prst="rect">
            <a:avLst/>
          </a:prstGeom>
        </p:spPr>
      </p:pic>
    </p:spTree>
    <p:extLst>
      <p:ext uri="{BB962C8B-B14F-4D97-AF65-F5344CB8AC3E}">
        <p14:creationId xmlns:p14="http://schemas.microsoft.com/office/powerpoint/2010/main" xmlns="" val="3495714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5562600" cy="685800"/>
          </a:xfrm>
        </p:spPr>
        <p:txBody>
          <a:bodyPr>
            <a:normAutofit fontScale="90000"/>
          </a:bodyPr>
          <a:lstStyle/>
          <a:p>
            <a:r>
              <a:rPr lang="vi-VN" dirty="0" smtClean="0">
                <a:solidFill>
                  <a:srgbClr val="FF0000"/>
                </a:solidFill>
              </a:rPr>
              <a:t>Bùi Thị Nhung</a:t>
            </a:r>
            <a:endParaRPr lang="en-US" dirty="0">
              <a:solidFill>
                <a:srgbClr val="FF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0" y="762000"/>
            <a:ext cx="9144000" cy="6019800"/>
          </a:xfrm>
        </p:spPr>
      </p:pic>
    </p:spTree>
    <p:extLst>
      <p:ext uri="{BB962C8B-B14F-4D97-AF65-F5344CB8AC3E}">
        <p14:creationId xmlns:p14="http://schemas.microsoft.com/office/powerpoint/2010/main" xmlns="" val="4259208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vi-VN" sz="4800" b="1" i="1" dirty="0" smtClean="0">
                <a:solidFill>
                  <a:srgbClr val="C00000"/>
                </a:solidFill>
              </a:rPr>
              <a:t>II. Ý nghĩa tác dụng môn nhảy cao</a:t>
            </a:r>
            <a:br>
              <a:rPr lang="vi-VN" sz="4800" b="1" i="1" dirty="0" smtClean="0">
                <a:solidFill>
                  <a:srgbClr val="C00000"/>
                </a:solidFill>
              </a:rPr>
            </a:br>
            <a:endParaRPr lang="en-US" sz="4800" dirty="0"/>
          </a:p>
        </p:txBody>
      </p:sp>
      <p:sp>
        <p:nvSpPr>
          <p:cNvPr id="3" name="Content Placeholder 2"/>
          <p:cNvSpPr>
            <a:spLocks noGrp="1"/>
          </p:cNvSpPr>
          <p:nvPr>
            <p:ph idx="1"/>
          </p:nvPr>
        </p:nvSpPr>
        <p:spPr>
          <a:xfrm>
            <a:off x="76200" y="1143000"/>
            <a:ext cx="9067800" cy="4983163"/>
          </a:xfrm>
        </p:spPr>
        <p:txBody>
          <a:bodyPr/>
          <a:lstStyle/>
          <a:p>
            <a:pPr>
              <a:buFontTx/>
              <a:buChar char="-"/>
            </a:pPr>
            <a:r>
              <a:rPr lang="vi-VN" dirty="0" smtClean="0"/>
              <a:t>Giúp con người phát triển sức nhanh, mạnh sự khéo léo mà đặc biệt là sức bật. Đây là một yếu tố cần thiết cho môn thể thao như: cầu lông, bóng rổ, bóng chuyền...</a:t>
            </a:r>
          </a:p>
          <a:p>
            <a:pPr marL="0" indent="0">
              <a:buNone/>
            </a:pPr>
            <a:endParaRPr lang="vi-VN" dirty="0" smtClean="0"/>
          </a:p>
          <a:p>
            <a:pPr>
              <a:buFontTx/>
              <a:buChar char="-"/>
            </a:pPr>
            <a:r>
              <a:rPr lang="vi-VN" dirty="0" smtClean="0"/>
              <a:t>Ý chí bền bỉ, sắt đá, lòng dũng cảm, không sợ khó khăn nguy hiểm, luôn tự tin vào chính bản thân mình.</a:t>
            </a:r>
            <a:endParaRPr lang="en-US" dirty="0"/>
          </a:p>
        </p:txBody>
      </p:sp>
    </p:spTree>
    <p:extLst>
      <p:ext uri="{BB962C8B-B14F-4D97-AF65-F5344CB8AC3E}">
        <p14:creationId xmlns:p14="http://schemas.microsoft.com/office/powerpoint/2010/main" xmlns="" val="14508717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9" y="152400"/>
            <a:ext cx="8991600" cy="1295400"/>
          </a:xfrm>
        </p:spPr>
        <p:txBody>
          <a:bodyPr>
            <a:noAutofit/>
          </a:bodyPr>
          <a:lstStyle/>
          <a:p>
            <a:r>
              <a:rPr lang="vi-VN" sz="5400" b="1" i="1" dirty="0" smtClean="0">
                <a:solidFill>
                  <a:srgbClr val="C00000"/>
                </a:solidFill>
              </a:rPr>
              <a:t>III. Đặc điểm môn nhảy cao</a:t>
            </a:r>
            <a:br>
              <a:rPr lang="vi-VN" sz="5400" b="1" i="1" dirty="0" smtClean="0">
                <a:solidFill>
                  <a:srgbClr val="C00000"/>
                </a:solidFill>
              </a:rPr>
            </a:br>
            <a:endParaRPr lang="en-US" sz="5400" dirty="0"/>
          </a:p>
        </p:txBody>
      </p:sp>
      <p:sp>
        <p:nvSpPr>
          <p:cNvPr id="3" name="Content Placeholder 2"/>
          <p:cNvSpPr>
            <a:spLocks noGrp="1"/>
          </p:cNvSpPr>
          <p:nvPr>
            <p:ph idx="1"/>
          </p:nvPr>
        </p:nvSpPr>
        <p:spPr>
          <a:xfrm>
            <a:off x="0" y="1600200"/>
            <a:ext cx="9144000" cy="4525963"/>
          </a:xfrm>
        </p:spPr>
        <p:txBody>
          <a:bodyPr/>
          <a:lstStyle/>
          <a:p>
            <a:pPr marL="514350" indent="-514350">
              <a:lnSpc>
                <a:spcPct val="150000"/>
              </a:lnSpc>
              <a:buAutoNum type="arabicPeriod"/>
            </a:pPr>
            <a:r>
              <a:rPr lang="vi-VN" dirty="0" smtClean="0"/>
              <a:t>Nhảy cao là môn thể thao bắt đầu bằng động </a:t>
            </a:r>
          </a:p>
          <a:p>
            <a:pPr marL="0" indent="0">
              <a:lnSpc>
                <a:spcPct val="150000"/>
              </a:lnSpc>
              <a:buNone/>
            </a:pPr>
            <a:r>
              <a:rPr lang="vi-VN" dirty="0" smtClean="0"/>
              <a:t>tác chạy đà phối hợp với động tác giậm nhảy để làm thay đổi quỹ đạo của trọng tâm cơ thể vượt qua xà ngang.</a:t>
            </a:r>
            <a:endParaRPr lang="en-US" dirty="0"/>
          </a:p>
        </p:txBody>
      </p:sp>
    </p:spTree>
    <p:extLst>
      <p:ext uri="{BB962C8B-B14F-4D97-AF65-F5344CB8AC3E}">
        <p14:creationId xmlns:p14="http://schemas.microsoft.com/office/powerpoint/2010/main" xmlns="" val="38400361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164</TotalTime>
  <Words>716</Words>
  <Application>Microsoft Office PowerPoint</Application>
  <PresentationFormat>On-screen Show (4:3)</PresentationFormat>
  <Paragraphs>71</Paragraphs>
  <Slides>23</Slides>
  <Notes>0</Notes>
  <HiddenSlides>0</HiddenSlides>
  <MMClips>2</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Slide 1</vt:lpstr>
      <vt:lpstr>NỘI DUNG CHÍNH</vt:lpstr>
      <vt:lpstr>A. NHẢY CAO</vt:lpstr>
      <vt:lpstr>I. Lịch sử phát triển nhảy cao </vt:lpstr>
      <vt:lpstr>Một số kỉ lục nhảy cao:</vt:lpstr>
      <vt:lpstr>Nguyễn Duy Bằng</vt:lpstr>
      <vt:lpstr>Bùi Thị Nhung</vt:lpstr>
      <vt:lpstr>II. Ý nghĩa tác dụng môn nhảy cao </vt:lpstr>
      <vt:lpstr>III. Đặc điểm môn nhảy cao </vt:lpstr>
      <vt:lpstr>III. Đặc điểm môn nhảy cao </vt:lpstr>
      <vt:lpstr>III. Đặc điểm môn nhảy cao </vt:lpstr>
      <vt:lpstr>III. Đặc điểm môn nhảy cao </vt:lpstr>
      <vt:lpstr>Slide 13</vt:lpstr>
      <vt:lpstr>Slide 14</vt:lpstr>
      <vt:lpstr>B. BÀI THỂ DỤC </vt:lpstr>
      <vt:lpstr>I. Giới thiệu bài thể dục </vt:lpstr>
      <vt:lpstr>II. Học động tác 1,2 </vt:lpstr>
      <vt:lpstr>1. Động tác vươn thở </vt:lpstr>
      <vt:lpstr>1. Động tác vươn thở </vt:lpstr>
      <vt:lpstr>2. Động tác giậm chân- bật nhảy</vt:lpstr>
      <vt:lpstr>2. Động tác giậm chân- bật nhảy</vt:lpstr>
      <vt:lpstr>C. THỂ LỰC </vt:lpstr>
      <vt:lpstr>Slide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PC</cp:lastModifiedBy>
  <cp:revision>19</cp:revision>
  <dcterms:created xsi:type="dcterms:W3CDTF">2021-09-01T11:32:04Z</dcterms:created>
  <dcterms:modified xsi:type="dcterms:W3CDTF">2021-09-04T09:16:41Z</dcterms:modified>
</cp:coreProperties>
</file>